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403" r:id="rId5"/>
  </p:sldIdLst>
  <p:sldSz cx="12192000" cy="6858000"/>
  <p:notesSz cx="6808788" cy="99409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900"/>
    <a:srgbClr val="DCDCDC"/>
    <a:srgbClr val="FFFFFF"/>
    <a:srgbClr val="009BA2"/>
    <a:srgbClr val="585757"/>
    <a:srgbClr val="A0D0AB"/>
    <a:srgbClr val="65C6C1"/>
    <a:srgbClr val="E5005A"/>
    <a:srgbClr val="3ABFF0"/>
    <a:srgbClr val="9F0B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18"/>
    <p:restoredTop sz="96247" autoAdjust="0"/>
  </p:normalViewPr>
  <p:slideViewPr>
    <p:cSldViewPr snapToGrid="0">
      <p:cViewPr>
        <p:scale>
          <a:sx n="100" d="100"/>
          <a:sy n="100" d="100"/>
        </p:scale>
        <p:origin x="148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4EDE4-F3E5-4892-9DC3-3438C0FD6B60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93B73-C2D2-46E4-9A2F-3B372EE24C5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38354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8D59A-4BCD-108C-0550-13CA22354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939413-8AF8-95DE-E8B6-F3C595F32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751-6ACB-4A6B-BD02-B458ADA21FAC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8CBA57-4F68-2A4D-1DB4-E7E96924E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7BFEF8-DB0D-F11E-2C49-DD2EE0D7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2621-C4FF-421C-8CF7-8051E46D16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0189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EDE60-8D83-45AB-F3E4-65E39AA8B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27AA94-3CCA-5CC9-29BD-969264EAC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4BC51C-0A67-CC0A-13A7-D52F33710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288A6B-C278-1948-09FD-FEA509604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751-6ACB-4A6B-BD02-B458ADA21FAC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D8DA64-478B-8AE4-17A8-BAAB06596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B44C81-3AF5-37BF-D9D6-C14647EAE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2621-C4FF-421C-8CF7-8051E46D16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32725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A10C11-7C59-DE2C-9EAB-866BF63B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20FCC3-214A-E1D5-B054-A104570C5E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1C73BE-B915-9432-F5B1-C34112CF9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7862FE-446A-ADDD-57F3-D616783E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751-6ACB-4A6B-BD02-B458ADA21FAC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59B810-B24D-5F12-8C54-1684542D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57788B-0A01-84EA-CF0C-C0AE9F440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2621-C4FF-421C-8CF7-8051E46D16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36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45B76B-D1F3-8119-C204-D97FD8EE7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23478A-0F77-96D6-037F-4A40477C7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315864-2953-A5DD-9941-F0508DD81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751-6ACB-4A6B-BD02-B458ADA21FAC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62561F-C233-073A-0D80-B89E1183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D2A326-B75A-CF90-4502-FD430C4C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2621-C4FF-421C-8CF7-8051E46D16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7769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ABDDCF3-5073-B1D9-83CB-C69E9CF36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FD8CBE-54FF-366A-0C67-DB880961C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04599-0F43-D836-A62D-70D1D2484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751-6ACB-4A6B-BD02-B458ADA21FAC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5A5E61-2962-C6ED-4A50-83644086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3E8161-002C-90B4-623D-02375D298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72621-C4FF-421C-8CF7-8051E46D16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5279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34686FC-1354-5084-75BD-EDB8CC899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F3B62E-4338-DE40-C10A-F238921AB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0E71A9-8B61-4DC9-C1E2-1F441AEEB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C2751-6ACB-4A6B-BD02-B458ADA21FAC}" type="datetimeFigureOut">
              <a:rPr lang="fr-CH" smtClean="0"/>
              <a:t>24.10.25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D8199A-3B70-B97F-5334-48522F625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48A023-AF7E-178A-4AE4-3FCAC5385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72621-C4FF-421C-8CF7-8051E46D16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7353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au 51">
            <a:extLst>
              <a:ext uri="{FF2B5EF4-FFF2-40B4-BE49-F238E27FC236}">
                <a16:creationId xmlns:a16="http://schemas.microsoft.com/office/drawing/2014/main" id="{9736D5D7-F228-83DB-016F-FE5EA5EF0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323169"/>
              </p:ext>
            </p:extLst>
          </p:nvPr>
        </p:nvGraphicFramePr>
        <p:xfrm>
          <a:off x="806535" y="333374"/>
          <a:ext cx="10604250" cy="548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06950">
                  <a:extLst>
                    <a:ext uri="{9D8B030D-6E8A-4147-A177-3AD203B41FA5}">
                      <a16:colId xmlns:a16="http://schemas.microsoft.com/office/drawing/2014/main" val="1587598574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193971286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1834805610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3468127534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1872393989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2323796960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349507787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2164956720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3833305424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631938838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1014254301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3713440763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2917045178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1664947158"/>
                    </a:ext>
                  </a:extLst>
                </a:gridCol>
                <a:gridCol w="706950">
                  <a:extLst>
                    <a:ext uri="{9D8B030D-6E8A-4147-A177-3AD203B41FA5}">
                      <a16:colId xmlns:a16="http://schemas.microsoft.com/office/drawing/2014/main" val="1976424798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ctr"/>
                      <a:r>
                        <a:rPr lang="fr-CH" sz="12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2026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C5C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C5C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CH" sz="12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2027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H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40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444636"/>
                  </a:ext>
                </a:extLst>
              </a:tr>
            </a:tbl>
          </a:graphicData>
        </a:graphic>
      </p:graphicFrame>
      <p:sp>
        <p:nvSpPr>
          <p:cNvPr id="1038" name="Rectangle : coins arrondis 1037">
            <a:extLst>
              <a:ext uri="{FF2B5EF4-FFF2-40B4-BE49-F238E27FC236}">
                <a16:creationId xmlns:a16="http://schemas.microsoft.com/office/drawing/2014/main" id="{4637BBEF-1D27-D0CE-EB08-DEFFDA608799}"/>
              </a:ext>
            </a:extLst>
          </p:cNvPr>
          <p:cNvSpPr/>
          <p:nvPr/>
        </p:nvSpPr>
        <p:spPr>
          <a:xfrm>
            <a:off x="6567055" y="4095972"/>
            <a:ext cx="3890356" cy="252000"/>
          </a:xfrm>
          <a:prstGeom prst="roundRect">
            <a:avLst>
              <a:gd name="adj" fmla="val 50000"/>
            </a:avLst>
          </a:prstGeom>
          <a:solidFill>
            <a:srgbClr val="BA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DÉPLOIER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19D4154-C393-1F82-47C5-0AAD90D31C53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>
            <a:off x="2151528" y="1210697"/>
            <a:ext cx="0" cy="1452047"/>
          </a:xfrm>
          <a:prstGeom prst="line">
            <a:avLst/>
          </a:prstGeom>
          <a:ln>
            <a:solidFill>
              <a:srgbClr val="BAD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AA6FE12-1FCD-157C-09C8-36AF5171D021}"/>
              </a:ext>
            </a:extLst>
          </p:cNvPr>
          <p:cNvSpPr/>
          <p:nvPr/>
        </p:nvSpPr>
        <p:spPr>
          <a:xfrm>
            <a:off x="10457411" y="5361767"/>
            <a:ext cx="953392" cy="252000"/>
          </a:xfrm>
          <a:prstGeom prst="roundRect">
            <a:avLst>
              <a:gd name="adj" fmla="val 50000"/>
            </a:avLst>
          </a:prstGeom>
          <a:solidFill>
            <a:srgbClr val="BA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 dirty="0">
                <a:solidFill>
                  <a:schemeClr val="tx1"/>
                </a:solidFill>
              </a:rPr>
              <a:t>CLÔTURER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9252A6C5-0F27-6F8E-BB5E-40BD27DB92A8}"/>
              </a:ext>
            </a:extLst>
          </p:cNvPr>
          <p:cNvCxnSpPr>
            <a:cxnSpLocks/>
            <a:stCxn id="1038" idx="3"/>
            <a:endCxn id="35" idx="1"/>
          </p:cNvCxnSpPr>
          <p:nvPr/>
        </p:nvCxnSpPr>
        <p:spPr>
          <a:xfrm>
            <a:off x="10457411" y="4221972"/>
            <a:ext cx="0" cy="1265795"/>
          </a:xfrm>
          <a:prstGeom prst="line">
            <a:avLst/>
          </a:prstGeom>
          <a:ln>
            <a:solidFill>
              <a:srgbClr val="BAD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534A1DB-738B-28A4-5FB8-AA565ACDD02C}"/>
              </a:ext>
            </a:extLst>
          </p:cNvPr>
          <p:cNvSpPr/>
          <p:nvPr/>
        </p:nvSpPr>
        <p:spPr>
          <a:xfrm>
            <a:off x="806535" y="1084697"/>
            <a:ext cx="1344993" cy="252000"/>
          </a:xfrm>
          <a:prstGeom prst="roundRect">
            <a:avLst>
              <a:gd name="adj" fmla="val 50000"/>
            </a:avLst>
          </a:prstGeom>
          <a:solidFill>
            <a:srgbClr val="BA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200" dirty="0">
                <a:solidFill>
                  <a:schemeClr val="tx1"/>
                </a:solidFill>
              </a:rPr>
              <a:t>PRÉPARER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97D54A-A65A-EC17-D5B4-33BDE1C2FFA7}"/>
              </a:ext>
            </a:extLst>
          </p:cNvPr>
          <p:cNvSpPr txBox="1"/>
          <p:nvPr/>
        </p:nvSpPr>
        <p:spPr>
          <a:xfrm>
            <a:off x="6572266" y="4298145"/>
            <a:ext cx="4621901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87313" indent="-87313"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CH" sz="1000" kern="0" dirty="0">
                <a:solidFill>
                  <a:srgbClr val="1B1C1D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Mettre en œuvre les solutions prévues.</a:t>
            </a:r>
          </a:p>
          <a:p>
            <a:pPr marL="87313" indent="-87313"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CH" sz="1000" kern="0" dirty="0">
                <a:solidFill>
                  <a:srgbClr val="1B1C1D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Analyser en temps réel le fonctionnement des solutions et ajuster au besoin.</a:t>
            </a:r>
          </a:p>
          <a:p>
            <a:pPr marL="87313" indent="-87313"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CH" sz="1000" kern="0" dirty="0">
                <a:solidFill>
                  <a:srgbClr val="1B1C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Tenir des séances d’analyse de la situation et de résolutions des problèmes.</a:t>
            </a:r>
          </a:p>
          <a:p>
            <a:pPr marL="87313" indent="-87313"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CH" sz="1000" kern="0" dirty="0">
                <a:solidFill>
                  <a:srgbClr val="1B1C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S’assurer de la capacité à pérenniser les solutions.</a:t>
            </a:r>
            <a:endParaRPr lang="fr-CH" sz="1000" kern="100" dirty="0">
              <a:solidFill>
                <a:srgbClr val="1B1C1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B0DEE55-B122-3EC7-97F2-B42261770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534" y="1301889"/>
            <a:ext cx="420668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85725" marR="0" lvl="0" indent="-857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effectLst/>
              </a:rPr>
              <a:t>Définir le périmètre, les objectifs et les livrables</a:t>
            </a:r>
          </a:p>
          <a:p>
            <a:pPr marL="85725" marR="0" lvl="0" indent="-857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effectLst/>
              </a:rPr>
              <a:t>Élaborer le plan de projet détaillé (WBS, Gantt, budget) </a:t>
            </a:r>
          </a:p>
          <a:p>
            <a:pPr marL="85725" indent="-85725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effectLst/>
              </a:rPr>
              <a:t>Constituer l'équipe projet, le COPIL et définir les rôles</a:t>
            </a:r>
            <a:endParaRPr lang="fr-FR" altLang="fr-FR" sz="1000" dirty="0"/>
          </a:p>
          <a:p>
            <a:pPr marL="85725" indent="-85725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000" dirty="0"/>
              <a:t>Définir les modalités de fonctionnement de la nouvelle organisation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85725" marR="0" lvl="0" indent="-857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effectLst/>
              </a:rPr>
              <a:t>Réaliser et faire valider le mandat </a:t>
            </a:r>
            <a:r>
              <a:rPr lang="fr-FR" altLang="fr-FR" sz="1000" dirty="0"/>
              <a:t>de projet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8A9E106-A49A-6DD9-E532-65A84DAE6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8" y="2752743"/>
            <a:ext cx="810285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84138" marR="0" lvl="0" indent="-841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  <a:tabLst/>
            </a:pPr>
            <a:r>
              <a:rPr lang="fr-FR" altLang="fr-FR" sz="1000" dirty="0"/>
              <a:t>Documenter la situation actuelle (qui, quoi, où, quand, comment, combien, pourquoi)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Identifier les éléments à conserver, ceux à améliorer et les questions sans réponses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Identifier les problématiques à résoudre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Identifier des hypothèses de fonctionnement et en analyser les conséquences et impacts sur l’ensemble de l’organisation intra- et extra-périmètre.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Quantifier les hypothèses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Prioriser les hypothèses à modéliser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Faire valider les hypothèses à tester et leur priorisation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Tester les hypothèses et ajuster les solutions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Définir et documenter les solutions à mettre en œuvre lors du déploiement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Faire valider les solutions à mettre en œuvre lors du déploiement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Préparer tous les éléments utiles au déploiement</a:t>
            </a:r>
          </a:p>
          <a:p>
            <a:pPr marL="84138" indent="-841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</a:pPr>
            <a:r>
              <a:rPr lang="fr-FR" altLang="fr-FR" sz="1000" dirty="0"/>
              <a:t>Organiser le déploiement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B927C276-39FA-9CBE-3BF5-EE71F94D2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8352" y="5586071"/>
            <a:ext cx="315245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84138" marR="0" lvl="0" indent="-841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  <a:tabLst/>
            </a:pPr>
            <a:r>
              <a:rPr lang="fr-FR" altLang="fr-FR" sz="1000" dirty="0"/>
              <a:t>Évaluer les résultats du projet par rapport aux objectifs </a:t>
            </a:r>
          </a:p>
          <a:p>
            <a:pPr marL="84138" marR="0" lvl="0" indent="-841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  <a:tabLst/>
            </a:pPr>
            <a:r>
              <a:rPr lang="fr-FR" altLang="fr-FR" sz="1000" dirty="0"/>
              <a:t>Rédiger le rapport final et le faire valider</a:t>
            </a:r>
          </a:p>
          <a:p>
            <a:pPr marL="84138" marR="0" lvl="0" indent="-841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  <a:tabLst/>
            </a:pPr>
            <a:r>
              <a:rPr lang="fr-FR" altLang="fr-FR" sz="1000" dirty="0"/>
              <a:t>Capitaliser les connaissances et les bonnes pratiques</a:t>
            </a:r>
          </a:p>
          <a:p>
            <a:pPr marL="84138" marR="0" lvl="0" indent="-841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  <a:tabLst/>
            </a:pPr>
            <a:r>
              <a:rPr lang="fr-FR" altLang="fr-FR" sz="1000" dirty="0"/>
              <a:t>Dissoudre l'équipe projet</a:t>
            </a:r>
          </a:p>
          <a:p>
            <a:pPr marL="84138" marR="0" lvl="0" indent="-841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AD900"/>
              </a:buClr>
              <a:buSzPct val="100000"/>
              <a:buFontTx/>
              <a:buChar char="•"/>
              <a:tabLst/>
            </a:pPr>
            <a:r>
              <a:rPr lang="fr-FR" altLang="fr-FR" sz="1000" dirty="0"/>
              <a:t>Célébrer la fin du projet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2A7EB0-B87F-36F5-A7C8-C67B6FBBA0C8}"/>
              </a:ext>
            </a:extLst>
          </p:cNvPr>
          <p:cNvSpPr/>
          <p:nvPr/>
        </p:nvSpPr>
        <p:spPr>
          <a:xfrm>
            <a:off x="2151528" y="2536744"/>
            <a:ext cx="4415507" cy="252000"/>
          </a:xfrm>
          <a:prstGeom prst="roundRect">
            <a:avLst>
              <a:gd name="adj" fmla="val 50000"/>
            </a:avLst>
          </a:prstGeom>
          <a:solidFill>
            <a:srgbClr val="BA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200" dirty="0">
                <a:solidFill>
                  <a:schemeClr val="tx1"/>
                </a:solidFill>
              </a:rPr>
              <a:t>ELABORER DES RESULTATS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8A60DF6-C8F5-CF9E-515D-ED9A3D0741EF}"/>
              </a:ext>
            </a:extLst>
          </p:cNvPr>
          <p:cNvCxnSpPr>
            <a:cxnSpLocks/>
            <a:stCxn id="12" idx="3"/>
            <a:endCxn id="1038" idx="1"/>
          </p:cNvCxnSpPr>
          <p:nvPr/>
        </p:nvCxnSpPr>
        <p:spPr>
          <a:xfrm>
            <a:off x="6567035" y="2662744"/>
            <a:ext cx="20" cy="1559228"/>
          </a:xfrm>
          <a:prstGeom prst="line">
            <a:avLst/>
          </a:prstGeom>
          <a:ln>
            <a:solidFill>
              <a:srgbClr val="BAD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C87CC80-E2CF-0C2B-29A3-7E06007D676B}"/>
              </a:ext>
            </a:extLst>
          </p:cNvPr>
          <p:cNvCxnSpPr/>
          <p:nvPr/>
        </p:nvCxnSpPr>
        <p:spPr>
          <a:xfrm>
            <a:off x="1592132" y="333374"/>
            <a:ext cx="0" cy="62072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58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6000">
        <p:fade/>
      </p:transition>
    </mc:Choice>
    <mc:Fallback xmlns="">
      <p:transition spd="med" advClick="0" advTm="76000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1AF5241793AD4E8BAFA48FB2BE6970" ma:contentTypeVersion="10" ma:contentTypeDescription="Crée un document." ma:contentTypeScope="" ma:versionID="62486adc7c5686a9b03c9e37fa027ecf">
  <xsd:schema xmlns:xsd="http://www.w3.org/2001/XMLSchema" xmlns:xs="http://www.w3.org/2001/XMLSchema" xmlns:p="http://schemas.microsoft.com/office/2006/metadata/properties" xmlns:ns2="0c39813b-adbe-4590-b79f-673a626f462a" xmlns:ns3="5d0307f5-a81a-41ad-9d9d-1a003feee037" targetNamespace="http://schemas.microsoft.com/office/2006/metadata/properties" ma:root="true" ma:fieldsID="cca1a3167431af0ec453e944abfee9db" ns2:_="" ns3:_="">
    <xsd:import namespace="0c39813b-adbe-4590-b79f-673a626f462a"/>
    <xsd:import namespace="5d0307f5-a81a-41ad-9d9d-1a003feee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9813b-adbe-4590-b79f-673a626f46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f4dc5f92-f9ae-48dc-8399-27d66f63bb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307f5-a81a-41ad-9d9d-1a003feee0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b214f4a-f300-47f4-a587-de0d1240a882}" ma:internalName="TaxCatchAll" ma:showField="CatchAllData" ma:web="b78dde8d-6bcf-4f91-8bf5-f83c33bf5b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39813b-adbe-4590-b79f-673a626f462a">
      <Terms xmlns="http://schemas.microsoft.com/office/infopath/2007/PartnerControls"/>
    </lcf76f155ced4ddcb4097134ff3c332f>
    <TaxCatchAll xmlns="5d0307f5-a81a-41ad-9d9d-1a003feee037" xsi:nil="true"/>
  </documentManagement>
</p:properties>
</file>

<file path=customXml/itemProps1.xml><?xml version="1.0" encoding="utf-8"?>
<ds:datastoreItem xmlns:ds="http://schemas.openxmlformats.org/officeDocument/2006/customXml" ds:itemID="{67763D05-19A1-4B68-A40F-F3721A3D4F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764F66-5860-477A-B584-000CA116D739}">
  <ds:schemaRefs>
    <ds:schemaRef ds:uri="0c39813b-adbe-4590-b79f-673a626f462a"/>
    <ds:schemaRef ds:uri="5d0307f5-a81a-41ad-9d9d-1a003feee0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BECF47A-D9EE-407B-B69D-C056892CF1E2}">
  <ds:schemaRefs>
    <ds:schemaRef ds:uri="http://www.w3.org/XML/1998/namespace"/>
    <ds:schemaRef ds:uri="0c39813b-adbe-4590-b79f-673a626f462a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5d0307f5-a81a-41ad-9d9d-1a003feee037"/>
    <ds:schemaRef ds:uri="http://purl.org/dc/terms/"/>
    <ds:schemaRef ds:uri="http://schemas.microsoft.com/office/infopath/2007/PartnerControl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f7e4b4e-9fe2-4485-a2f7-99690d1a8404}" enabled="0" method="" siteId="{ff7e4b4e-9fe2-4485-a2f7-99690d1a840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261</Words>
  <Application>Microsoft Macintosh PowerPoint</Application>
  <PresentationFormat>Grand écran</PresentationFormat>
  <Paragraphs>47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>HOPITAUX UNIVERSITAIRES GENEVE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FV</dc:creator>
  <cp:lastModifiedBy>VERMEULEN François</cp:lastModifiedBy>
  <cp:revision>9</cp:revision>
  <cp:lastPrinted>2023-12-13T13:39:47Z</cp:lastPrinted>
  <dcterms:created xsi:type="dcterms:W3CDTF">2023-01-25T13:01:19Z</dcterms:created>
  <dcterms:modified xsi:type="dcterms:W3CDTF">2025-10-24T13:06:53Z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0x010100F81AF5241793AD4E8BAFA48FB2BE6970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